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0"/>
  </p:notesMasterIdLst>
  <p:handoutMasterIdLst>
    <p:handoutMasterId r:id="rId21"/>
  </p:handoutMasterIdLst>
  <p:sldIdLst>
    <p:sldId id="265" r:id="rId2"/>
    <p:sldId id="325" r:id="rId3"/>
    <p:sldId id="326" r:id="rId4"/>
    <p:sldId id="327" r:id="rId5"/>
    <p:sldId id="324" r:id="rId6"/>
    <p:sldId id="329" r:id="rId7"/>
    <p:sldId id="345" r:id="rId8"/>
    <p:sldId id="331" r:id="rId9"/>
    <p:sldId id="344" r:id="rId10"/>
    <p:sldId id="332" r:id="rId11"/>
    <p:sldId id="335" r:id="rId12"/>
    <p:sldId id="341" r:id="rId13"/>
    <p:sldId id="336" r:id="rId14"/>
    <p:sldId id="333" r:id="rId15"/>
    <p:sldId id="337" r:id="rId16"/>
    <p:sldId id="338" r:id="rId17"/>
    <p:sldId id="343" r:id="rId18"/>
    <p:sldId id="263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28D6CD"/>
    <a:srgbClr val="81DEFF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1044" y="9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3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1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colab.research.google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.me/+sSS_-9N37yJkYmU6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Анализ социальных медиа с помощью Python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3DE526-B4DC-78FD-CE6C-A39581D9C7FE}"/>
              </a:ext>
            </a:extLst>
          </p:cNvPr>
          <p:cNvSpPr txBox="1"/>
          <p:nvPr/>
        </p:nvSpPr>
        <p:spPr>
          <a:xfrm>
            <a:off x="2458387" y="4220170"/>
            <a:ext cx="428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Двойникова Анастасия Александровна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@nastya_dvoynikova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Telegram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9D1D62-ACF8-CB66-28F1-7ECCF633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Autofit/>
          </a:bodyPr>
          <a:lstStyle/>
          <a:p>
            <a:r>
              <a:rPr lang="ru-RU" sz="2400" dirty="0"/>
              <a:t>Применение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6FCC0BAC-CD4D-71A6-3ED9-3050F06F7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473" y="833719"/>
            <a:ext cx="4932407" cy="3735038"/>
          </a:xfrm>
        </p:spPr>
        <p:txBody>
          <a:bodyPr>
            <a:noAutofit/>
          </a:bodyPr>
          <a:lstStyle/>
          <a:p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Машинное обучение находит применение в различных сферах: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Здравоохранение  </a:t>
            </a:r>
          </a:p>
          <a:p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Диагностика заболеваний, анализ медицинских изображений и прогнозирование эпидемий.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Финансовый сектор  </a:t>
            </a:r>
          </a:p>
          <a:p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Кредитный риск, алгоритмическая торговля и детекция мошенничества.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Транспорт  </a:t>
            </a:r>
          </a:p>
          <a:p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Автономные автомобили, оптимизация маршрутов и управление трафиком.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Розничная торговля  </a:t>
            </a:r>
          </a:p>
          <a:p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Персонализация рекомендаций, управление запасами и прогнозирование спроса.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Производство  </a:t>
            </a:r>
          </a:p>
          <a:p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Предиктивное обслуживание и оптимизация производственных процессов.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Маркетинг  </a:t>
            </a:r>
          </a:p>
          <a:p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Анализ потребительского поведения и создание целевых рекламных кампаний.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Обработка естественного языка  </a:t>
            </a:r>
          </a:p>
          <a:p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Чат-боты, перевод текстов и анализ настроений.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Игры и развлечения  </a:t>
            </a:r>
          </a:p>
          <a:p>
            <a:r>
              <a:rPr lang="ru-RU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ИИ-оппонентов и создание адаптивного контента.</a:t>
            </a:r>
          </a:p>
          <a:p>
            <a:r>
              <a:rPr lang="ru-RU" sz="900" dirty="0">
                <a:latin typeface="Times New Roman" panose="02020603050405020304" pitchFamily="18" charset="0"/>
              </a:rPr>
              <a:t>…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2AD2CE32-2D75-E339-5EBA-C3E9183A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120" y="1978744"/>
            <a:ext cx="1283008" cy="80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98D45F23-275B-604D-9659-3F66C4CED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9"/>
          <a:stretch/>
        </p:blipFill>
        <p:spPr bwMode="auto">
          <a:xfrm>
            <a:off x="6904780" y="1010038"/>
            <a:ext cx="691142" cy="80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F5D745C7-825F-B472-A6A7-88425EB7B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80" y="2928469"/>
            <a:ext cx="801688" cy="113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32B38E-9746-31AA-B9BC-D75F17B3F501}"/>
              </a:ext>
            </a:extLst>
          </p:cNvPr>
          <p:cNvSpPr txBox="1"/>
          <p:nvPr/>
        </p:nvSpPr>
        <p:spPr>
          <a:xfrm>
            <a:off x="5693994" y="4115037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Модальности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DCDFD-6670-AB5B-A2F6-D80431739F0D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258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Машинное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371" y="1273075"/>
            <a:ext cx="8389257" cy="37350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i="1" dirty="0"/>
              <a:t>Обучение с учителем </a:t>
            </a:r>
            <a:r>
              <a:rPr lang="ru-RU" sz="2400" dirty="0"/>
              <a:t>– включает моделирование признаков данных и соответствующих данным меток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i="1" dirty="0"/>
              <a:t>Обучение без учителя </a:t>
            </a:r>
            <a:r>
              <a:rPr lang="ru-RU" sz="2400" dirty="0"/>
              <a:t>– моделирование признаков набора данных без каких-либо меток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i="1" dirty="0"/>
              <a:t>Обучение с подкреплением </a:t>
            </a:r>
            <a:r>
              <a:rPr lang="ru-RU" sz="2400" dirty="0"/>
              <a:t>– обучение системы, которая улучшает свое качество на основе взаимодействия со средой.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B68E-1263-BF53-B7EF-9B4BB94B50D1}"/>
              </a:ext>
            </a:extLst>
          </p:cNvPr>
          <p:cNvSpPr txBox="1"/>
          <p:nvPr/>
        </p:nvSpPr>
        <p:spPr>
          <a:xfrm>
            <a:off x="8392432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3219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Машинное обучение</a:t>
            </a:r>
            <a:br>
              <a:rPr lang="ru-RU" dirty="0"/>
            </a:br>
            <a:r>
              <a:rPr lang="ru-RU" dirty="0"/>
              <a:t>Практика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EFFCB01-DE88-2516-D188-8DB9CCAF5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18146"/>
            <a:ext cx="8389257" cy="3735038"/>
          </a:xfrm>
        </p:spPr>
        <p:txBody>
          <a:bodyPr/>
          <a:lstStyle/>
          <a:p>
            <a:r>
              <a:rPr lang="ru-RU" dirty="0"/>
              <a:t>К какому виду машинного обучения относятся следующие задачи: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67A25-4396-E37D-8B22-BA6130D32A0F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C2515-0305-E45F-3D64-FCAE81240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3"/>
          <a:stretch/>
        </p:blipFill>
        <p:spPr>
          <a:xfrm>
            <a:off x="1704512" y="1713390"/>
            <a:ext cx="5420924" cy="29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5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8" y="288600"/>
            <a:ext cx="7039155" cy="527284"/>
          </a:xfrm>
        </p:spPr>
        <p:txBody>
          <a:bodyPr>
            <a:noAutofit/>
          </a:bodyPr>
          <a:lstStyle/>
          <a:p>
            <a:r>
              <a:rPr lang="ru-RU" sz="2800" dirty="0"/>
              <a:t>Задача обучения с учителем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5805" y="1961303"/>
            <a:ext cx="5526315" cy="3875536"/>
          </a:xfrm>
        </p:spPr>
        <p:txBody>
          <a:bodyPr>
            <a:normAutofit/>
          </a:bodyPr>
          <a:lstStyle/>
          <a:p>
            <a:pPr algn="just"/>
            <a:r>
              <a:rPr lang="ru-RU" sz="1600" b="1" dirty="0"/>
              <a:t>Классификация</a:t>
            </a:r>
            <a:r>
              <a:rPr lang="ru-RU" sz="2400" b="1" dirty="0"/>
              <a:t> </a:t>
            </a:r>
            <a:r>
              <a:rPr lang="ru-RU" sz="2400" dirty="0"/>
              <a:t>- </a:t>
            </a:r>
            <a:r>
              <a:rPr lang="ru-RU" sz="1600" dirty="0"/>
              <a:t>задача заключается в идентификации категориальных меток классов для новых экземпляров на основе предыдущих наблюдений. Метка класса представляет собой дискретное, неупорядоченное значение, которое может пониматься как принадлежность группе экземпляров.</a:t>
            </a:r>
          </a:p>
          <a:p>
            <a:pPr algn="just"/>
            <a:endParaRPr lang="ru-RU" sz="1600" dirty="0"/>
          </a:p>
          <a:p>
            <a:pPr algn="just"/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563446-2957-7AA5-0A65-292E4134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0" y="1604103"/>
            <a:ext cx="2917109" cy="2534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3ACA-B0AC-902E-7502-A7DC64DA9C3E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49726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BE693-87CB-4F58-D896-1D87ADE1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 систем задач обучения с учителем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0E4BB3E-458D-AC30-8A0D-B552FEA4FC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984907"/>
            <a:ext cx="4186658" cy="326111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75D8F1-CEA6-D8A8-A901-57FE8BD15EBF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B66A5-1C2E-6849-A156-8122BD142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8597"/>
            <a:ext cx="3882778" cy="3257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A9619-6671-5A03-DD2D-74C9622FC410}"/>
              </a:ext>
            </a:extLst>
          </p:cNvPr>
          <p:cNvSpPr txBox="1"/>
          <p:nvPr/>
        </p:nvSpPr>
        <p:spPr>
          <a:xfrm>
            <a:off x="4572000" y="4438650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Полная архитектура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0789F-4693-3839-A697-8CE805FFF239}"/>
              </a:ext>
            </a:extLst>
          </p:cNvPr>
          <p:cNvSpPr txBox="1"/>
          <p:nvPr/>
        </p:nvSpPr>
        <p:spPr>
          <a:xfrm>
            <a:off x="391349" y="4425434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Упрощенная 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131202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Python. </a:t>
            </a:r>
            <a:r>
              <a:rPr lang="ru-RU" dirty="0"/>
              <a:t>Установка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&gt;&gt;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pip install 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jupyter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&gt;&gt;</a:t>
            </a:r>
            <a:r>
              <a:rPr lang="en-US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jupyter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notebook</a:t>
            </a:r>
            <a:endParaRPr lang="ru-RU" b="0" i="0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2.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https://www.anaconda.com/products/distribution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3.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ru-RU" dirty="0"/>
          </a:p>
          <a:p>
            <a:endParaRPr lang="en-US" dirty="0">
              <a:solidFill>
                <a:srgbClr val="222222"/>
              </a:solidFill>
            </a:endParaRPr>
          </a:p>
          <a:p>
            <a:pPr lvl="3"/>
            <a:endParaRPr lang="ru-RU" dirty="0">
              <a:solidFill>
                <a:srgbClr val="22222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6F495C-3047-425B-EE33-AF65B173F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280" y="1163848"/>
            <a:ext cx="1697534" cy="5218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BD1F31-2A7F-357F-2CD5-BAD5B4716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243" y="2751696"/>
            <a:ext cx="2067213" cy="60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C6BF46-9FE5-5DC5-6A73-D9CC1D76A19C}"/>
              </a:ext>
            </a:extLst>
          </p:cNvPr>
          <p:cNvSpPr txBox="1"/>
          <p:nvPr/>
        </p:nvSpPr>
        <p:spPr>
          <a:xfrm>
            <a:off x="5722310" y="4084748"/>
            <a:ext cx="165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Goggle Colab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7884D2-5EED-5D7D-3383-BA60321CA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398" y="3672975"/>
            <a:ext cx="495369" cy="495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75D0BA-D5F2-F0F4-A9D4-09178F94610E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91104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Работа в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E1943F-EB11-95EA-BA08-28F8EEA2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66" y="1252008"/>
            <a:ext cx="8612213" cy="2639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3EF86-52CB-9046-4337-53BAA2D4173F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0955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BE693-87CB-4F58-D896-1D87ADE1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Коммуникация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526F56-A1E3-C6A2-3014-D654365EA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40161"/>
            <a:ext cx="8389257" cy="396132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dirty="0"/>
              <a:t>При первом сообщении в личных сообщениях необходимо представиться. Указать ФИО и «факультатив ИТМО»</a:t>
            </a:r>
          </a:p>
          <a:p>
            <a:pPr marL="457200" indent="-457200">
              <a:buAutoNum type="arabicPeriod"/>
            </a:pPr>
            <a:endParaRPr lang="ru-RU" dirty="0"/>
          </a:p>
          <a:p>
            <a:pPr marL="457200" indent="-457200">
              <a:buAutoNum type="arabicPeriod"/>
            </a:pPr>
            <a:r>
              <a:rPr lang="ru-RU" dirty="0"/>
              <a:t>Соблюдать нормы письменной коммуникации.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3.     Групповой чат в </a:t>
            </a:r>
            <a:r>
              <a:rPr lang="en-US" dirty="0"/>
              <a:t>Telegram</a:t>
            </a:r>
            <a:endParaRPr lang="ru-RU" dirty="0"/>
          </a:p>
          <a:p>
            <a:r>
              <a:rPr lang="en-US" dirty="0">
                <a:hlinkClick r:id="rId2"/>
              </a:rPr>
              <a:t>https://t.me/+sSS_-9N37yJkYmU6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A873B-DF33-4941-F06D-5C0FA955DBAD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17</a:t>
            </a:r>
          </a:p>
        </p:txBody>
      </p:sp>
      <p:pic>
        <p:nvPicPr>
          <p:cNvPr id="6" name="Рисунок 5" descr="Изображение выглядит как шаблон, прямоугольный, Симметрия, пикс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C2F9D84-13B1-418A-AAA6-5B46883E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75" y="2728686"/>
            <a:ext cx="1906814" cy="190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2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3A208F07-6899-CF45-83F9-18DB6137636F}"/>
              </a:ext>
            </a:extLst>
          </p:cNvPr>
          <p:cNvSpPr txBox="1">
            <a:spLocks/>
          </p:cNvSpPr>
          <p:nvPr/>
        </p:nvSpPr>
        <p:spPr>
          <a:xfrm>
            <a:off x="3309463" y="1026940"/>
            <a:ext cx="5526315" cy="34004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/>
              <a:t>Анастасия Двойникова</a:t>
            </a:r>
          </a:p>
          <a:p>
            <a:pPr algn="ctr"/>
            <a:endParaRPr lang="ru-RU" sz="2800" b="1" dirty="0"/>
          </a:p>
          <a:p>
            <a:pPr algn="ctr"/>
            <a:r>
              <a:rPr lang="en-US" sz="2900" dirty="0"/>
              <a:t>4</a:t>
            </a:r>
            <a:r>
              <a:rPr lang="ru-RU" sz="2900" dirty="0"/>
              <a:t>года Аспирант/ассистент Университета ИТМО</a:t>
            </a:r>
          </a:p>
          <a:p>
            <a:pPr algn="ctr"/>
            <a:endParaRPr lang="ru-RU" sz="2900" dirty="0"/>
          </a:p>
          <a:p>
            <a:pPr algn="ctr"/>
            <a:r>
              <a:rPr lang="en-US" sz="2900" dirty="0"/>
              <a:t>3</a:t>
            </a:r>
            <a:r>
              <a:rPr lang="ru-RU" sz="2900" dirty="0"/>
              <a:t> год Преподаватель в ВШЭ, ГУАП</a:t>
            </a:r>
          </a:p>
          <a:p>
            <a:pPr algn="ctr"/>
            <a:endParaRPr lang="ru-RU" sz="2900" dirty="0"/>
          </a:p>
          <a:p>
            <a:pPr algn="ctr"/>
            <a:r>
              <a:rPr lang="en-US" sz="2900" dirty="0"/>
              <a:t>6 </a:t>
            </a:r>
            <a:r>
              <a:rPr lang="ru-RU" sz="2900" dirty="0"/>
              <a:t>лет Научный сотрудник лаборатории речевых и многомодальных интерфейсов ФИЦ РАН</a:t>
            </a:r>
          </a:p>
          <a:p>
            <a:pPr algn="ctr"/>
            <a:endParaRPr lang="ru-RU" sz="2900" dirty="0"/>
          </a:p>
          <a:p>
            <a:pPr algn="ctr"/>
            <a:r>
              <a:rPr lang="en-US" sz="2900" dirty="0"/>
              <a:t>6 </a:t>
            </a:r>
            <a:r>
              <a:rPr lang="ru-RU" sz="2900" dirty="0"/>
              <a:t>Анализ вовлеченности и эмоций коммуникантов с помощью текстовой и акустической модальностей</a:t>
            </a:r>
          </a:p>
          <a:p>
            <a:pPr algn="ctr"/>
            <a:endParaRPr lang="ru-RU" sz="2800" dirty="0"/>
          </a:p>
          <a:p>
            <a:pPr algn="ctr"/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224F5F-7EFE-26D6-A6F4-5494A671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2" y="575662"/>
            <a:ext cx="2849045" cy="43029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318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BE693-87CB-4F58-D896-1D87ADE1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Знакомство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526F56-A1E3-C6A2-3014-D654365EA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5257" y="1513581"/>
            <a:ext cx="4767308" cy="2961976"/>
          </a:xfrm>
        </p:spPr>
        <p:txBody>
          <a:bodyPr>
            <a:norm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ru-RU" sz="2400" b="1" dirty="0"/>
              <a:t>Опыт программирования и работы с </a:t>
            </a:r>
            <a:r>
              <a:rPr lang="en-US" sz="2400" b="1" dirty="0"/>
              <a:t>Python</a:t>
            </a:r>
            <a:r>
              <a:rPr lang="ru-RU" sz="2400" b="1" dirty="0"/>
              <a:t>?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ru-RU" sz="2400" b="1" dirty="0"/>
              <a:t>Какие знания хотелось бы получить на нашем курсе? </a:t>
            </a:r>
            <a:endParaRPr lang="en-US" sz="2400" b="1" dirty="0"/>
          </a:p>
          <a:p>
            <a:pPr algn="ctr"/>
            <a:endParaRPr lang="ru-RU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92368-8FC6-F16B-E1B3-0C178C99C283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1BFE77C-D4AD-0A84-71D9-717FD538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007" y="1267783"/>
            <a:ext cx="4206993" cy="3453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FC89D1-9018-4B3F-450A-56A8C413E662}"/>
              </a:ext>
            </a:extLst>
          </p:cNvPr>
          <p:cNvSpPr txBox="1"/>
          <p:nvPr/>
        </p:nvSpPr>
        <p:spPr>
          <a:xfrm>
            <a:off x="5078027" y="4076997"/>
            <a:ext cx="381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000000"/>
                </a:solidFill>
                <a:effectLst/>
                <a:latin typeface="Rubik"/>
              </a:rPr>
              <a:t>Юнислайд</a:t>
            </a:r>
            <a:endParaRPr lang="ru-RU" b="0" i="0" dirty="0">
              <a:solidFill>
                <a:srgbClr val="000000"/>
              </a:solidFill>
              <a:effectLst/>
              <a:latin typeface="Rubik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ubik"/>
              </a:rPr>
              <a:t>unsl.io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86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BE693-87CB-4F58-D896-1D87ADE1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Цели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526F56-A1E3-C6A2-3014-D654365EA8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Разработать автоматическую систему классификации текстовых данных по сентименту/лайкам</a:t>
            </a:r>
            <a:r>
              <a:rPr lang="en-US" dirty="0"/>
              <a:t>/</a:t>
            </a:r>
            <a:r>
              <a:rPr lang="ru-RU" dirty="0"/>
              <a:t>популярности поста.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A239B9E-5DEC-192D-0708-93511E5D7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616" y="2424581"/>
            <a:ext cx="1881445" cy="153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80D73D-FDCD-EA26-5DDA-BEE02256F89A}"/>
              </a:ext>
            </a:extLst>
          </p:cNvPr>
          <p:cNvSpPr txBox="1"/>
          <p:nvPr/>
        </p:nvSpPr>
        <p:spPr>
          <a:xfrm>
            <a:off x="142407" y="2731240"/>
            <a:ext cx="2076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Я рада приветствовать Вас на курсе</a:t>
            </a: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DCC28802-C7B1-DEEC-72AA-F95F0E5CE770}"/>
              </a:ext>
            </a:extLst>
          </p:cNvPr>
          <p:cNvSpPr/>
          <p:nvPr/>
        </p:nvSpPr>
        <p:spPr>
          <a:xfrm>
            <a:off x="2484780" y="3008253"/>
            <a:ext cx="865098" cy="344774"/>
          </a:xfrm>
          <a:prstGeom prst="rightArrow">
            <a:avLst/>
          </a:prstGeom>
          <a:solidFill>
            <a:srgbClr val="28D6CD"/>
          </a:solidFill>
          <a:ln>
            <a:solidFill>
              <a:srgbClr val="28D6C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329845A1-7AF0-C94E-F666-8E06BC9D1CE4}"/>
              </a:ext>
            </a:extLst>
          </p:cNvPr>
          <p:cNvSpPr/>
          <p:nvPr/>
        </p:nvSpPr>
        <p:spPr>
          <a:xfrm>
            <a:off x="5596205" y="3008253"/>
            <a:ext cx="865098" cy="344774"/>
          </a:xfrm>
          <a:prstGeom prst="rightArrow">
            <a:avLst/>
          </a:prstGeom>
          <a:solidFill>
            <a:srgbClr val="28D6CD"/>
          </a:solidFill>
          <a:ln>
            <a:solidFill>
              <a:srgbClr val="28D6C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FEEEFE4-8E11-D36C-FF52-387614CEDAF7}"/>
              </a:ext>
            </a:extLst>
          </p:cNvPr>
          <p:cNvGrpSpPr/>
          <p:nvPr/>
        </p:nvGrpSpPr>
        <p:grpSpPr>
          <a:xfrm>
            <a:off x="6588104" y="2706469"/>
            <a:ext cx="2402424" cy="1020420"/>
            <a:chOff x="7006846" y="2892691"/>
            <a:chExt cx="1989735" cy="84513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08D2FB7-EBF8-AFFB-58CE-4C45A4D7B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43" t="22838" r="71643" b="20253"/>
            <a:stretch/>
          </p:blipFill>
          <p:spPr bwMode="auto">
            <a:xfrm>
              <a:off x="7006846" y="2892691"/>
              <a:ext cx="628474" cy="831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9AA5EEA9-944D-1614-F2B0-FB640B4AA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91" t="22838" r="40188" b="20253"/>
            <a:stretch/>
          </p:blipFill>
          <p:spPr bwMode="auto">
            <a:xfrm>
              <a:off x="7635320" y="2892691"/>
              <a:ext cx="678936" cy="845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36E6457F-8022-8A07-13F3-C4BF45327E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19" t="22838" r="9323" b="20253"/>
            <a:stretch/>
          </p:blipFill>
          <p:spPr bwMode="auto">
            <a:xfrm>
              <a:off x="8317645" y="2892691"/>
              <a:ext cx="678936" cy="831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CBB5CA7-2E43-525D-3FA7-FD1ED2B0C30B}"/>
              </a:ext>
            </a:extLst>
          </p:cNvPr>
          <p:cNvSpPr txBox="1"/>
          <p:nvPr/>
        </p:nvSpPr>
        <p:spPr>
          <a:xfrm>
            <a:off x="6697066" y="2320645"/>
            <a:ext cx="198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Сентимент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7F2CADD-1515-CB16-D1F7-18888124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34" y="2294429"/>
            <a:ext cx="467845" cy="4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732C00-A586-582F-F9ED-417B61255BC6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18463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BE693-87CB-4F58-D896-1D87ADE13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79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курса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D6D8CA2F-5CB8-1544-DFF3-7BD5CAD91BF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3368062"/>
              </p:ext>
            </p:extLst>
          </p:nvPr>
        </p:nvGraphicFramePr>
        <p:xfrm>
          <a:off x="0" y="785520"/>
          <a:ext cx="9096830" cy="42824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945064">
                  <a:extLst>
                    <a:ext uri="{9D8B030D-6E8A-4147-A177-3AD203B41FA5}">
                      <a16:colId xmlns:a16="http://schemas.microsoft.com/office/drawing/2014/main" val="3753621182"/>
                    </a:ext>
                  </a:extLst>
                </a:gridCol>
                <a:gridCol w="3439103">
                  <a:extLst>
                    <a:ext uri="{9D8B030D-6E8A-4147-A177-3AD203B41FA5}">
                      <a16:colId xmlns:a16="http://schemas.microsoft.com/office/drawing/2014/main" val="4247792901"/>
                    </a:ext>
                  </a:extLst>
                </a:gridCol>
                <a:gridCol w="1712663">
                  <a:extLst>
                    <a:ext uri="{9D8B030D-6E8A-4147-A177-3AD203B41FA5}">
                      <a16:colId xmlns:a16="http://schemas.microsoft.com/office/drawing/2014/main" val="744269519"/>
                    </a:ext>
                  </a:extLst>
                </a:gridCol>
              </a:tblGrid>
              <a:tr h="184298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Занятие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Содержание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Дата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29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Введение в анализ социальных медиа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Введение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22</a:t>
                      </a:r>
                      <a:r>
                        <a:rPr lang="en-US" sz="1100" dirty="0"/>
                        <a:t>.0</a:t>
                      </a:r>
                      <a:r>
                        <a:rPr lang="ru-RU" sz="1100" dirty="0"/>
                        <a:t>2.2025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0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Среда программирования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Основы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Среда программирования </a:t>
                      </a:r>
                      <a:r>
                        <a:rPr lang="en-US" sz="1100" dirty="0"/>
                        <a:t>Python</a:t>
                      </a:r>
                      <a:r>
                        <a:rPr lang="ru-RU" sz="1100" dirty="0"/>
                        <a:t>. Циклы, условия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22</a:t>
                      </a:r>
                      <a:r>
                        <a:rPr lang="en-US" sz="1100" dirty="0"/>
                        <a:t>.0</a:t>
                      </a:r>
                      <a:r>
                        <a:rPr lang="ru-RU" sz="1100" dirty="0"/>
                        <a:t>2.2025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85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Анализ данных из </a:t>
                      </a:r>
                      <a:r>
                        <a:rPr lang="ru-RU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соц</a:t>
                      </a: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медиа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Сбор данных и поиск доступных </a:t>
                      </a:r>
                      <a:r>
                        <a:rPr lang="ru-RU" sz="1100" dirty="0" err="1"/>
                        <a:t>бд</a:t>
                      </a:r>
                      <a:r>
                        <a:rPr lang="ru-RU" sz="1100" dirty="0"/>
                        <a:t>. </a:t>
                      </a:r>
                      <a:r>
                        <a:rPr lang="en-US" sz="1100" dirty="0"/>
                        <a:t>Pandas</a:t>
                      </a:r>
                      <a:r>
                        <a:rPr lang="ru-RU" sz="1100" dirty="0"/>
                        <a:t>. </a:t>
                      </a:r>
                      <a:r>
                        <a:rPr lang="en-US" sz="1100" dirty="0" err="1"/>
                        <a:t>DataFrame</a:t>
                      </a:r>
                      <a:r>
                        <a:rPr lang="ru-RU" sz="11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22.02.2025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35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Визуализация данных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Matplotlib, seaborn, </a:t>
                      </a:r>
                      <a:r>
                        <a:rPr lang="en-US" sz="1100" dirty="0" err="1"/>
                        <a:t>plotly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01.03.2025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47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Предобработка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Токенизация, удаление пунктуации, стоп-слов, лемматизация, стемминг. Функции в </a:t>
                      </a:r>
                      <a:r>
                        <a:rPr lang="en-US" sz="1100" dirty="0"/>
                        <a:t>python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01.03.2025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060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Векторизация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BoW</a:t>
                      </a:r>
                      <a:r>
                        <a:rPr lang="ru-RU" sz="1100" dirty="0"/>
                        <a:t>, </a:t>
                      </a:r>
                      <a:r>
                        <a:rPr lang="en-US" sz="1100" dirty="0"/>
                        <a:t>TF-IDF, Word2Vec, BERT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15.03.2025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037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Классификация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Логистическая регрессия, метод опорных векторов, деревья решений, случайный лес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</a:t>
                      </a: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ближайших соседей, Наивный Байес. Обучение и тестирование системы.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15.03.2025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4370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Подбор гиперпараметров и тестирование системы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GridSearch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RandomizerSearch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HalvingGridSearch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22</a:t>
                      </a:r>
                      <a:r>
                        <a:rPr lang="en-US" sz="1100" dirty="0"/>
                        <a:t>.</a:t>
                      </a:r>
                      <a:r>
                        <a:rPr lang="ru-RU" sz="1100" dirty="0"/>
                        <a:t>03</a:t>
                      </a:r>
                      <a:r>
                        <a:rPr lang="en-US" sz="1100" dirty="0"/>
                        <a:t>.202</a:t>
                      </a:r>
                      <a:r>
                        <a:rPr lang="ru-RU" sz="11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082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Зачетная игра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Свое программирование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22</a:t>
                      </a:r>
                      <a:r>
                        <a:rPr lang="en-US" sz="1100" dirty="0"/>
                        <a:t>.</a:t>
                      </a:r>
                      <a:r>
                        <a:rPr lang="ru-RU" sz="1100" dirty="0"/>
                        <a:t>03</a:t>
                      </a:r>
                      <a:r>
                        <a:rPr lang="en-US" sz="1100" dirty="0"/>
                        <a:t>.202</a:t>
                      </a:r>
                      <a:r>
                        <a:rPr lang="ru-RU" sz="11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918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Доклады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22</a:t>
                      </a:r>
                      <a:r>
                        <a:rPr lang="en-US" sz="1100" dirty="0"/>
                        <a:t>.</a:t>
                      </a:r>
                      <a:r>
                        <a:rPr lang="ru-RU" sz="1100" dirty="0"/>
                        <a:t>03</a:t>
                      </a:r>
                      <a:r>
                        <a:rPr lang="en-US" sz="1100" dirty="0"/>
                        <a:t>.202</a:t>
                      </a:r>
                      <a:r>
                        <a:rPr lang="ru-RU" sz="11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58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Экзамен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Досдача</a:t>
                      </a: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лр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29.03.2025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3232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519F28-424F-6739-8231-22F1E3233055}"/>
              </a:ext>
            </a:extLst>
          </p:cNvPr>
          <p:cNvSpPr txBox="1"/>
          <p:nvPr/>
        </p:nvSpPr>
        <p:spPr>
          <a:xfrm>
            <a:off x="8726652" y="4791854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BE693-87CB-4F58-D896-1D87ADE1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Дедлайны домашних заданий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1036F-4A89-7951-922C-70BFD5FA84C3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81E78237-E5E2-751A-0B62-F87A87C708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4569407"/>
              </p:ext>
            </p:extLst>
          </p:nvPr>
        </p:nvGraphicFramePr>
        <p:xfrm>
          <a:off x="413657" y="1001665"/>
          <a:ext cx="5657727" cy="38354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945064">
                  <a:extLst>
                    <a:ext uri="{9D8B030D-6E8A-4147-A177-3AD203B41FA5}">
                      <a16:colId xmlns:a16="http://schemas.microsoft.com/office/drawing/2014/main" val="3753621182"/>
                    </a:ext>
                  </a:extLst>
                </a:gridCol>
                <a:gridCol w="1712663">
                  <a:extLst>
                    <a:ext uri="{9D8B030D-6E8A-4147-A177-3AD203B41FA5}">
                      <a16:colId xmlns:a16="http://schemas.microsoft.com/office/drawing/2014/main" val="744269519"/>
                    </a:ext>
                  </a:extLst>
                </a:gridCol>
              </a:tblGrid>
              <a:tr h="184298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Занятие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Дедлайн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29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Введение в анализ социальных медиа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0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Среда программирования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Основы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01.03.2025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85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Анализ данных из </a:t>
                      </a:r>
                      <a:r>
                        <a:rPr lang="ru-RU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соц</a:t>
                      </a: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медиа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01.03.2025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35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Визуализация данных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15.03.2025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47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Предобработка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15.03.2025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060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Векторизация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22</a:t>
                      </a:r>
                      <a:r>
                        <a:rPr lang="en-US" sz="1100" dirty="0"/>
                        <a:t>.</a:t>
                      </a:r>
                      <a:r>
                        <a:rPr lang="ru-RU" sz="1100" dirty="0"/>
                        <a:t>03</a:t>
                      </a:r>
                      <a:r>
                        <a:rPr lang="en-US" sz="1100" dirty="0"/>
                        <a:t>.202</a:t>
                      </a:r>
                      <a:r>
                        <a:rPr lang="ru-RU" sz="11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037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Классификация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22</a:t>
                      </a:r>
                      <a:r>
                        <a:rPr lang="en-US" sz="1100" dirty="0"/>
                        <a:t>.</a:t>
                      </a:r>
                      <a:r>
                        <a:rPr lang="ru-RU" sz="1100" dirty="0"/>
                        <a:t>03</a:t>
                      </a:r>
                      <a:r>
                        <a:rPr lang="en-US" sz="1100" dirty="0"/>
                        <a:t>.202</a:t>
                      </a:r>
                      <a:r>
                        <a:rPr lang="ru-RU" sz="11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4370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Подбор гиперпараметров и тестирование системы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22-29.03.2025</a:t>
                      </a:r>
                    </a:p>
                    <a:p>
                      <a:pPr algn="ctr"/>
                      <a:endParaRPr lang="ru-RU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082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Зачетная игра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22</a:t>
                      </a:r>
                      <a:r>
                        <a:rPr lang="en-US" sz="1100" dirty="0"/>
                        <a:t>.</a:t>
                      </a:r>
                      <a:r>
                        <a:rPr lang="ru-RU" sz="1100" dirty="0"/>
                        <a:t>03</a:t>
                      </a:r>
                      <a:r>
                        <a:rPr lang="en-US" sz="1100" dirty="0"/>
                        <a:t>.202</a:t>
                      </a:r>
                      <a:r>
                        <a:rPr lang="ru-RU" sz="11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918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Доклады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22</a:t>
                      </a:r>
                      <a:r>
                        <a:rPr lang="en-US" sz="1100" dirty="0"/>
                        <a:t>.</a:t>
                      </a:r>
                      <a:r>
                        <a:rPr lang="ru-RU" sz="1100" dirty="0"/>
                        <a:t>03</a:t>
                      </a:r>
                      <a:r>
                        <a:rPr lang="en-US" sz="1100" dirty="0"/>
                        <a:t>.202</a:t>
                      </a:r>
                      <a:r>
                        <a:rPr lang="ru-RU" sz="11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58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Досдача</a:t>
                      </a: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ЛР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29.03.2025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3232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4E7661-6DFF-2A54-F205-A4F7A025674D}"/>
              </a:ext>
            </a:extLst>
          </p:cNvPr>
          <p:cNvSpPr txBox="1"/>
          <p:nvPr/>
        </p:nvSpPr>
        <p:spPr>
          <a:xfrm>
            <a:off x="6473371" y="1240971"/>
            <a:ext cx="243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Опрос: как удобно?</a:t>
            </a:r>
          </a:p>
          <a:p>
            <a:pPr marL="342900" indent="-342900">
              <a:buAutoNum type="arabicParenR"/>
            </a:pPr>
            <a:r>
              <a:rPr lang="ru-RU" dirty="0"/>
              <a:t>2 лекции – 2 практики</a:t>
            </a:r>
          </a:p>
          <a:p>
            <a:pPr marL="342900" indent="-342900">
              <a:buAutoNum type="arabicParenR"/>
            </a:pPr>
            <a:r>
              <a:rPr lang="ru-RU" dirty="0"/>
              <a:t>Лекция – практика – лекция - практика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4BA34-BDBD-3BAF-0BAC-6EE5A8BF6467}"/>
              </a:ext>
            </a:extLst>
          </p:cNvPr>
          <p:cNvSpPr txBox="1"/>
          <p:nvPr/>
        </p:nvSpPr>
        <p:spPr>
          <a:xfrm>
            <a:off x="6821850" y="3097077"/>
            <a:ext cx="20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000000"/>
                </a:solidFill>
                <a:effectLst/>
                <a:latin typeface="Rubik"/>
              </a:rPr>
              <a:t>Юнислайд</a:t>
            </a:r>
            <a:endParaRPr lang="ru-RU" b="0" i="0" dirty="0">
              <a:solidFill>
                <a:srgbClr val="000000"/>
              </a:solidFill>
              <a:effectLst/>
              <a:latin typeface="Rubik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ubik"/>
              </a:rPr>
              <a:t>unsl.io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72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BE693-87CB-4F58-D896-1D87ADE13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02274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Баллы домашних заданий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1036F-4A89-7951-922C-70BFD5FA84C3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81E78237-E5E2-751A-0B62-F87A87C708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9102628"/>
              </p:ext>
            </p:extLst>
          </p:nvPr>
        </p:nvGraphicFramePr>
        <p:xfrm>
          <a:off x="0" y="517359"/>
          <a:ext cx="7262249" cy="4572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26476">
                  <a:extLst>
                    <a:ext uri="{9D8B030D-6E8A-4147-A177-3AD203B41FA5}">
                      <a16:colId xmlns:a16="http://schemas.microsoft.com/office/drawing/2014/main" val="970162196"/>
                    </a:ext>
                  </a:extLst>
                </a:gridCol>
                <a:gridCol w="1897859">
                  <a:extLst>
                    <a:ext uri="{9D8B030D-6E8A-4147-A177-3AD203B41FA5}">
                      <a16:colId xmlns:a16="http://schemas.microsoft.com/office/drawing/2014/main" val="3753621182"/>
                    </a:ext>
                  </a:extLst>
                </a:gridCol>
                <a:gridCol w="3393683">
                  <a:extLst>
                    <a:ext uri="{9D8B030D-6E8A-4147-A177-3AD203B41FA5}">
                      <a16:colId xmlns:a16="http://schemas.microsoft.com/office/drawing/2014/main" val="414718311"/>
                    </a:ext>
                  </a:extLst>
                </a:gridCol>
                <a:gridCol w="439324">
                  <a:extLst>
                    <a:ext uri="{9D8B030D-6E8A-4147-A177-3AD203B41FA5}">
                      <a16:colId xmlns:a16="http://schemas.microsoft.com/office/drawing/2014/main" val="744269519"/>
                    </a:ext>
                  </a:extLst>
                </a:gridCol>
                <a:gridCol w="628907">
                  <a:extLst>
                    <a:ext uri="{9D8B030D-6E8A-4147-A177-3AD203B41FA5}">
                      <a16:colId xmlns:a16="http://schemas.microsoft.com/office/drawing/2014/main" val="2750265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8837127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/>
                        <a:t>Занятие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/>
                        <a:t>Критерии оценивания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min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max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err="1"/>
                        <a:t>К.т</a:t>
                      </a:r>
                      <a:r>
                        <a:rPr lang="ru-RU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291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Среда программирования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Основы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Выполнение дедлайна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Воспроизводимость кода (код работает без ошибок)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Наличие комментариев в коде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Отсутствуют "черновые ячейки кода“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0</a:t>
                      </a:r>
                      <a:endParaRPr lang="ru-RU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10</a:t>
                      </a:r>
                      <a:endParaRPr lang="ru-RU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855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Анализ данных из </a:t>
                      </a:r>
                      <a:r>
                        <a:rPr lang="ru-RU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соц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медиа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Выбрать базу данных из предложенных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4</a:t>
                      </a:r>
                    </a:p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Найти собственную базу данных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Собрать собственную базу данных из социальной сети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</a:t>
                      </a:r>
                      <a:endParaRPr lang="ru-RU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10</a:t>
                      </a:r>
                      <a:endParaRPr lang="ru-RU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1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35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Визуализация данных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Воспроизводимость кода (код работает без ошибок)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-//- (то же что и в п.1)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47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Предобработка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Воспроизводимость кода (код работает без ошибок)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-//-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1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060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Векторизация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Воспроизводимость кода (код работает без ошибок)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-//-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1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037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Классификация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Воспроизводимость кода (код работает без ошибок)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-//-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1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4370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Подбор гиперпараметров и тестирование системы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Воспроизводимость кода (код работает без ошибок)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-//-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082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Зачетная игра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Достижение необходимого порога баллов в игре – 10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 достижение - 8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918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Доклады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Доклад выполнен в установленный дедлайн – 2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Наличие презентации – 2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Раскрытие темы – 2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Приведен код выполнения рассмотренных методов - 4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58955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EB386C8-15DE-5C75-2FE1-049E253DA26E}"/>
              </a:ext>
            </a:extLst>
          </p:cNvPr>
          <p:cNvSpPr txBox="1"/>
          <p:nvPr/>
        </p:nvSpPr>
        <p:spPr>
          <a:xfrm>
            <a:off x="7474485" y="1856508"/>
            <a:ext cx="147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 - </a:t>
            </a:r>
            <a:r>
              <a:rPr lang="en-US" dirty="0"/>
              <a:t>&gt; 60 </a:t>
            </a:r>
            <a:r>
              <a:rPr lang="ru-RU" dirty="0"/>
              <a:t>баллов</a:t>
            </a:r>
          </a:p>
        </p:txBody>
      </p:sp>
    </p:spTree>
    <p:extLst>
      <p:ext uri="{BB962C8B-B14F-4D97-AF65-F5344CB8AC3E}">
        <p14:creationId xmlns:p14="http://schemas.microsoft.com/office/powerpoint/2010/main" val="370935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BE693-87CB-4F58-D896-1D87ADE1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 в анализ соцмедиа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1EE91-AD56-7E9D-7AE2-467D87054CE4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E7046D-095F-4698-2DB4-60941907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9" y="889318"/>
            <a:ext cx="4939578" cy="425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68CE7-A9AF-39C2-3AF0-C157877F8252}"/>
              </a:ext>
            </a:extLst>
          </p:cNvPr>
          <p:cNvSpPr txBox="1"/>
          <p:nvPr/>
        </p:nvSpPr>
        <p:spPr>
          <a:xfrm>
            <a:off x="5566228" y="1071502"/>
            <a:ext cx="357777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400" dirty="0"/>
              <a:t>Понимание настроений потребителей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400" dirty="0"/>
              <a:t>Исследование тенденций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400" dirty="0"/>
              <a:t>Улучшение обслуживания клиентов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400" dirty="0"/>
              <a:t>Конкурентный анализ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400" dirty="0"/>
              <a:t>Увеличение вовлеченности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400" dirty="0"/>
              <a:t>Оценка эффективности рекламных кампаний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4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58239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BE693-87CB-4F58-D896-1D87ADE1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 в машинное обучение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1CD74E8-93C9-2196-8CEF-0355B49D69C8}"/>
              </a:ext>
            </a:extLst>
          </p:cNvPr>
          <p:cNvSpPr txBox="1">
            <a:spLocks/>
          </p:cNvSpPr>
          <p:nvPr/>
        </p:nvSpPr>
        <p:spPr>
          <a:xfrm>
            <a:off x="595222" y="3870047"/>
            <a:ext cx="8389257" cy="8291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ИИ – способность машин имитироваться человеческий интеллект</a:t>
            </a:r>
          </a:p>
          <a:p>
            <a:r>
              <a:rPr lang="ru-RU"/>
              <a:t>МО – способность машин учиться на данных и улучшать свою производительность</a:t>
            </a:r>
          </a:p>
          <a:p>
            <a:r>
              <a:rPr lang="ru-RU"/>
              <a:t>ГО – вид МО, основанное на применении глубоких нейронных сетей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EE5AE1-D09A-1CFB-56FB-F05C8B4C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6" y="1009085"/>
            <a:ext cx="3940002" cy="25373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F064D1-C4C1-02B0-CF47-47CE0AF01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013" y="1265060"/>
            <a:ext cx="3116895" cy="1541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72D81-576E-B755-3DB6-05868FBCBB89}"/>
              </a:ext>
            </a:extLst>
          </p:cNvPr>
          <p:cNvSpPr txBox="1"/>
          <p:nvPr/>
        </p:nvSpPr>
        <p:spPr>
          <a:xfrm>
            <a:off x="4962013" y="3107550"/>
            <a:ext cx="394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Новая парадигма программирования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1EE91-AD56-7E9D-7AE2-467D87054CE4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051866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6492</TotalTime>
  <Words>923</Words>
  <Application>Microsoft Office PowerPoint</Application>
  <PresentationFormat>Экран (16:9)</PresentationFormat>
  <Paragraphs>259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ALS Gorizont Bold Expanded</vt:lpstr>
      <vt:lpstr>Arial</vt:lpstr>
      <vt:lpstr>Calibri</vt:lpstr>
      <vt:lpstr>Golos Text</vt:lpstr>
      <vt:lpstr>Golos Text DemiBold</vt:lpstr>
      <vt:lpstr>Rubik</vt:lpstr>
      <vt:lpstr>Times New Roman</vt:lpstr>
      <vt:lpstr>Wingdings</vt:lpstr>
      <vt:lpstr>Тема1</vt:lpstr>
      <vt:lpstr>Анализ социальных медиа с помощью Python</vt:lpstr>
      <vt:lpstr>Презентация PowerPoint</vt:lpstr>
      <vt:lpstr>Знакомство</vt:lpstr>
      <vt:lpstr>Цели курса</vt:lpstr>
      <vt:lpstr>План курса</vt:lpstr>
      <vt:lpstr>Дедлайны домашних заданий</vt:lpstr>
      <vt:lpstr>Баллы домашних заданий</vt:lpstr>
      <vt:lpstr>Введение в анализ соцмедиа</vt:lpstr>
      <vt:lpstr>Введение в машинное обучение</vt:lpstr>
      <vt:lpstr>Применение</vt:lpstr>
      <vt:lpstr>Машинное обучение</vt:lpstr>
      <vt:lpstr>Машинное обучение Практика</vt:lpstr>
      <vt:lpstr>Задача обучения с учителем</vt:lpstr>
      <vt:lpstr>Архитектура систем задач обучения с учителем</vt:lpstr>
      <vt:lpstr>Python. Установка Jupyter Notebook</vt:lpstr>
      <vt:lpstr>Работа в Jupyter Notebook</vt:lpstr>
      <vt:lpstr>Коммуникация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Анастасия Двойникова</cp:lastModifiedBy>
  <cp:revision>145</cp:revision>
  <dcterms:created xsi:type="dcterms:W3CDTF">2014-06-27T12:30:22Z</dcterms:created>
  <dcterms:modified xsi:type="dcterms:W3CDTF">2025-02-22T09:03:17Z</dcterms:modified>
</cp:coreProperties>
</file>